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4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0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1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Border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57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8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3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Border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2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" name="Subtitle"/>
          <p:cNvSpPr txBox="1"/>
          <p:nvPr>
            <p:ph type="body" sz="quarter" idx="21"/>
          </p:nvPr>
        </p:nvSpPr>
        <p:spPr>
          <a:xfrm>
            <a:off x="1206500" y="3122135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Subtitle</a:t>
            </a:r>
          </a:p>
        </p:txBody>
      </p:sp>
      <p:sp>
        <p:nvSpPr>
          <p:cNvPr id="44" name="Body Level One…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Title"/>
          <p:cNvSpPr txBox="1"/>
          <p:nvPr>
            <p:ph type="title" hasCustomPrompt="1"/>
          </p:nvPr>
        </p:nvSpPr>
        <p:spPr>
          <a:xfrm>
            <a:off x="1206500" y="1079500"/>
            <a:ext cx="14678283" cy="1433163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53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" name="Activity: [Name]…"/>
          <p:cNvSpPr txBox="1"/>
          <p:nvPr>
            <p:ph type="body" sz="quarter" idx="21"/>
          </p:nvPr>
        </p:nvSpPr>
        <p:spPr>
          <a:xfrm>
            <a:off x="16243684" y="1079500"/>
            <a:ext cx="7618122" cy="143316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[Name]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[Time]</a:t>
            </a:r>
          </a:p>
        </p:txBody>
      </p:sp>
      <p:sp>
        <p:nvSpPr>
          <p:cNvPr id="55" name="Assignment:"/>
          <p:cNvSpPr txBox="1"/>
          <p:nvPr>
            <p:ph type="body" sz="quarter" idx="22"/>
          </p:nvPr>
        </p:nvSpPr>
        <p:spPr>
          <a:xfrm>
            <a:off x="1364568" y="3132487"/>
            <a:ext cx="21971001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56" name="Best practices:"/>
          <p:cNvSpPr txBox="1"/>
          <p:nvPr>
            <p:ph type="body" sz="quarter" idx="23"/>
          </p:nvPr>
        </p:nvSpPr>
        <p:spPr>
          <a:xfrm>
            <a:off x="1364568" y="6697767"/>
            <a:ext cx="21971001" cy="9303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b="1" spc="-84" sz="4200"/>
            </a:lvl1pPr>
          </a:lstStyle>
          <a:p>
            <a:pPr/>
            <a:r>
              <a:t>Best practices:</a:t>
            </a:r>
          </a:p>
        </p:txBody>
      </p:sp>
      <p:sp>
        <p:nvSpPr>
          <p:cNvPr id="57" name="Bullet One"/>
          <p:cNvSpPr txBox="1"/>
          <p:nvPr>
            <p:ph type="body" sz="half" idx="24"/>
          </p:nvPr>
        </p:nvSpPr>
        <p:spPr>
          <a:xfrm>
            <a:off x="1364568" y="7813785"/>
            <a:ext cx="21971001" cy="47696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8" name="Bullet One"/>
          <p:cNvSpPr txBox="1"/>
          <p:nvPr>
            <p:ph type="body" sz="quarter" idx="25"/>
          </p:nvPr>
        </p:nvSpPr>
        <p:spPr>
          <a:xfrm>
            <a:off x="1364568" y="4258856"/>
            <a:ext cx="21971001" cy="18479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" name="Bowl of pappardelle pasta with parsley butter, roasted hazelnuts, and shaved parmesan cheese"/>
          <p:cNvSpPr/>
          <p:nvPr>
            <p:ph type="pic" sz="half" idx="21"/>
          </p:nvPr>
        </p:nvSpPr>
        <p:spPr>
          <a:xfrm>
            <a:off x="14078244" y="2221956"/>
            <a:ext cx="9167747" cy="12223662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6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7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8" name="Assignment:"/>
          <p:cNvSpPr txBox="1"/>
          <p:nvPr>
            <p:ph type="body" sz="quarter" idx="22"/>
          </p:nvPr>
        </p:nvSpPr>
        <p:spPr>
          <a:xfrm>
            <a:off x="1206500" y="3130550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95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5493"/>
            </a:gs>
            <a:gs pos="100000">
              <a:srgbClr val="C0C0C0"/>
            </a:gs>
          </a:gsLst>
          <a:lin ang="4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Relationship Id="rId3" Type="http://schemas.openxmlformats.org/officeDocument/2006/relationships/image" Target="../media/image3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oogle.com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hris Human ©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Chris Human ©2023</a:t>
            </a:r>
          </a:p>
        </p:txBody>
      </p:sp>
      <p:sp>
        <p:nvSpPr>
          <p:cNvPr id="169" name="Joys of J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Joys of 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JavaScript 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JavaScript Definition</a:t>
            </a:r>
          </a:p>
        </p:txBody>
      </p:sp>
      <p:sp>
        <p:nvSpPr>
          <p:cNvPr id="197" name="JavaScript is the third of the three fundamental programming languages of the modern web (along with HTML, CSS).…"/>
          <p:cNvSpPr txBox="1"/>
          <p:nvPr>
            <p:ph type="body" idx="21"/>
          </p:nvPr>
        </p:nvSpPr>
        <p:spPr>
          <a:xfrm>
            <a:off x="560325" y="3326295"/>
            <a:ext cx="21793981" cy="9914478"/>
          </a:xfrm>
          <a:prstGeom prst="rect">
            <a:avLst/>
          </a:prstGeom>
        </p:spPr>
        <p:txBody>
          <a:bodyPr/>
          <a:lstStyle/>
          <a:p>
            <a:pPr marL="533400" indent="-533400">
              <a:lnSpc>
                <a:spcPct val="110000"/>
              </a:lnSpc>
              <a:spcBef>
                <a:spcPts val="8000"/>
              </a:spcBef>
              <a:buSzPct val="123000"/>
              <a:buChar char="•"/>
              <a:defRPr sz="4600"/>
            </a:pPr>
            <a:r>
              <a:t>JavaScript</a:t>
            </a:r>
            <a:r>
              <a:rPr b="0"/>
              <a:t> is the third of the three fundamental programming languages of the modern web (along with HTML, CSS).</a:t>
            </a:r>
            <a:endParaRPr b="0"/>
          </a:p>
          <a:p>
            <a:pPr marL="533400" indent="-533400">
              <a:lnSpc>
                <a:spcPct val="110000"/>
              </a:lnSpc>
              <a:spcBef>
                <a:spcPts val="8000"/>
              </a:spcBef>
              <a:buSzPct val="123000"/>
              <a:buChar char="•"/>
              <a:defRPr sz="4600"/>
            </a:pPr>
            <a:r>
              <a:rPr b="0"/>
              <a:t>JavaScript allows developers to create dynamic web applications capable of taking in user inputs, changing what’s displayed to users, animating elements, and much more.</a:t>
            </a:r>
            <a:endParaRPr b="0"/>
          </a:p>
          <a:p>
            <a:pPr marL="533400" indent="-533400">
              <a:lnSpc>
                <a:spcPct val="110000"/>
              </a:lnSpc>
              <a:spcBef>
                <a:spcPts val="8000"/>
              </a:spcBef>
              <a:buSzPct val="123000"/>
              <a:buChar char="•"/>
              <a:defRPr sz="4600"/>
            </a:pPr>
            <a:r>
              <a:rPr b="0"/>
              <a:t>JavaScript is the only major client-side programming language (runs on the user’s computer rather than a server.</a:t>
            </a:r>
          </a:p>
        </p:txBody>
      </p:sp>
      <p:pic>
        <p:nvPicPr>
          <p:cNvPr id="19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2186" y="10676648"/>
            <a:ext cx="2692086" cy="2692086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o……What is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So……What is it?</a:t>
            </a:r>
          </a:p>
        </p:txBody>
      </p:sp>
      <p:pic>
        <p:nvPicPr>
          <p:cNvPr id="201" name="google.gif" descr="googl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933" y="3407554"/>
            <a:ext cx="7805244" cy="6608440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02" name="form.gif" descr="form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90419" y="3413612"/>
            <a:ext cx="8677740" cy="3536179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03" name="Games? JavaScript!…"/>
          <p:cNvSpPr txBox="1"/>
          <p:nvPr/>
        </p:nvSpPr>
        <p:spPr>
          <a:xfrm>
            <a:off x="9501440" y="7850740"/>
            <a:ext cx="13968798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2000"/>
              </a:spcBef>
              <a:defRPr i="1" sz="4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i="0"/>
              <a:t>Games? </a:t>
            </a:r>
            <a:r>
              <a:t>JavaScript!</a:t>
            </a:r>
            <a:endParaRPr i="0"/>
          </a:p>
          <a:p>
            <a:pPr algn="l" defTabSz="457200">
              <a:spcBef>
                <a:spcPts val="2000"/>
              </a:spcBef>
              <a:defRPr i="1" sz="4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i="0"/>
              <a:t>Pop-ups? </a:t>
            </a:r>
            <a:r>
              <a:t>JavaScript!</a:t>
            </a:r>
            <a:endParaRPr i="0"/>
          </a:p>
          <a:p>
            <a:pPr algn="l" defTabSz="457200">
              <a:spcBef>
                <a:spcPts val="2000"/>
              </a:spcBef>
              <a:defRPr sz="4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Dropdown menus? </a:t>
            </a:r>
            <a:r>
              <a:rPr i="1"/>
              <a:t>JavaScript!</a:t>
            </a:r>
          </a:p>
          <a:p>
            <a:pPr algn="l" defTabSz="457200">
              <a:spcBef>
                <a:spcPts val="2000"/>
              </a:spcBef>
              <a:defRPr sz="4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Todo Lists Apps? </a:t>
            </a:r>
            <a:r>
              <a:rPr i="1"/>
              <a:t>JavaScript!</a:t>
            </a:r>
          </a:p>
          <a:p>
            <a:pPr algn="l" defTabSz="457200">
              <a:spcBef>
                <a:spcPts val="2000"/>
              </a:spcBef>
              <a:defRPr sz="4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Personalized greetings when you login? </a:t>
            </a:r>
            <a:r>
              <a:rPr i="1"/>
              <a:t>JavaScript indeed!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8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8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8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8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8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06" name="Activity: Seeing is Believing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Seeing is Believing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5 min.</a:t>
            </a:r>
          </a:p>
        </p:txBody>
      </p:sp>
      <p:sp>
        <p:nvSpPr>
          <p:cNvPr id="207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208" name="Open the browser and navigate to google.com…"/>
          <p:cNvSpPr txBox="1"/>
          <p:nvPr>
            <p:ph type="body" idx="25"/>
          </p:nvPr>
        </p:nvSpPr>
        <p:spPr>
          <a:xfrm>
            <a:off x="1364568" y="4258856"/>
            <a:ext cx="21971001" cy="4421855"/>
          </a:xfrm>
          <a:prstGeom prst="rect">
            <a:avLst/>
          </a:prstGeom>
        </p:spPr>
        <p:txBody>
          <a:bodyPr/>
          <a:lstStyle/>
          <a:p>
            <a:pPr marL="457200" indent="-457200"/>
            <a:r>
              <a:t>Open the browser and navigate to </a:t>
            </a:r>
            <a:r>
              <a:rPr u="sng">
                <a:hlinkClick r:id="rId2" invalidUrl="" action="" tgtFrame="" tooltip="" history="1" highlightClick="0" endSnd="0"/>
              </a:rPr>
              <a:t>google.com</a:t>
            </a:r>
          </a:p>
          <a:p>
            <a:pPr marL="457200" indent="-457200"/>
            <a:r>
              <a:t>Open the dev tools and find the console</a:t>
            </a:r>
          </a:p>
          <a:p>
            <a:pPr marL="457200" indent="-457200"/>
            <a:r>
              <a:t>Type each command into the console and press “Enter”</a:t>
            </a:r>
          </a:p>
          <a:p>
            <a:pPr marL="457200" indent="-457200"/>
            <a:r>
              <a:t>Make note of how each command differs…articulate the behavior in your own words</a:t>
            </a:r>
          </a:p>
        </p:txBody>
      </p:sp>
      <p:sp>
        <p:nvSpPr>
          <p:cNvPr id="209" name="console.log(“hello world”);…"/>
          <p:cNvSpPr txBox="1"/>
          <p:nvPr/>
        </p:nvSpPr>
        <p:spPr>
          <a:xfrm>
            <a:off x="1364568" y="9345547"/>
            <a:ext cx="21971001" cy="283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66750" indent="-66675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600">
                <a:solidFill>
                  <a:srgbClr val="000000"/>
                </a:solidFill>
              </a:defRPr>
            </a:pPr>
            <a:r>
              <a:t>console.log(“hello world”);</a:t>
            </a:r>
          </a:p>
          <a:p>
            <a:pPr marL="666750" indent="-66675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600">
                <a:solidFill>
                  <a:srgbClr val="000000"/>
                </a:solidFill>
              </a:defRPr>
            </a:pPr>
            <a:r>
              <a:t>alert(“hello world”); </a:t>
            </a:r>
          </a:p>
          <a:p>
            <a:pPr marL="666750" indent="-66675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600">
                <a:solidFill>
                  <a:srgbClr val="000000"/>
                </a:solidFill>
              </a:defRPr>
            </a:pPr>
            <a:r>
              <a:t>document.write(“hello world”);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member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Remember…</a:t>
            </a:r>
          </a:p>
        </p:txBody>
      </p:sp>
      <p:sp>
        <p:nvSpPr>
          <p:cNvPr id="212" name="JavaScript is a programming language.…"/>
          <p:cNvSpPr txBox="1"/>
          <p:nvPr>
            <p:ph type="body" idx="21"/>
          </p:nvPr>
        </p:nvSpPr>
        <p:spPr>
          <a:xfrm>
            <a:off x="1283805" y="3326295"/>
            <a:ext cx="21070501" cy="9914478"/>
          </a:xfrm>
          <a:prstGeom prst="rect">
            <a:avLst/>
          </a:prstGeom>
        </p:spPr>
        <p:txBody>
          <a:bodyPr/>
          <a:lstStyle/>
          <a:p>
            <a:pPr marL="533400" indent="-533400">
              <a:lnSpc>
                <a:spcPct val="110000"/>
              </a:lnSpc>
              <a:spcBef>
                <a:spcPts val="8000"/>
              </a:spcBef>
              <a:buSzPct val="123000"/>
              <a:buChar char="•"/>
              <a:defRPr sz="5000"/>
            </a:pPr>
            <a:r>
              <a:t>JavaScript</a:t>
            </a:r>
            <a:r>
              <a:rPr b="0"/>
              <a:t> is a programming language.</a:t>
            </a:r>
            <a:endParaRPr b="0"/>
          </a:p>
          <a:p>
            <a:pPr marL="533400" indent="-533400">
              <a:lnSpc>
                <a:spcPct val="110000"/>
              </a:lnSpc>
              <a:spcBef>
                <a:spcPts val="8000"/>
              </a:spcBef>
              <a:buSzPct val="123000"/>
              <a:buChar char="•"/>
              <a:defRPr sz="5000"/>
            </a:pPr>
            <a:r>
              <a:t>Programming at its core is about storing and manipulating values in a controlled and ordered manner.</a:t>
            </a:r>
          </a:p>
        </p:txBody>
      </p:sp>
      <p:pic>
        <p:nvPicPr>
          <p:cNvPr id="21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5937" y="8775710"/>
            <a:ext cx="2692086" cy="2692086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Variables, Values, &amp; Typ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Variables, Values, &amp; Types</a:t>
            </a:r>
          </a:p>
          <a:p>
            <a:pPr/>
          </a:p>
          <a:p>
            <a:pPr>
              <a:defRPr spc="-79" sz="4000">
                <a:solidFill>
                  <a:srgbClr val="3A3A3B"/>
                </a:solidFill>
              </a:defRPr>
            </a:pPr>
            <a:r>
              <a:t>Oh My!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Variable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Basics</a:t>
            </a:r>
          </a:p>
        </p:txBody>
      </p:sp>
      <p:sp>
        <p:nvSpPr>
          <p:cNvPr id="218" name="Variables are the nouns of programming.…"/>
          <p:cNvSpPr txBox="1"/>
          <p:nvPr>
            <p:ph type="body" idx="22"/>
          </p:nvPr>
        </p:nvSpPr>
        <p:spPr>
          <a:xfrm>
            <a:off x="1206500" y="3378215"/>
            <a:ext cx="21971000" cy="9126301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Variables are the </a:t>
            </a:r>
            <a:r>
              <a:rPr b="1"/>
              <a:t>nouns</a:t>
            </a:r>
            <a:r>
              <a:t> of programming.</a:t>
            </a:r>
          </a:p>
          <a:p>
            <a:pPr marL="457200" indent="-457200">
              <a:defRPr sz="4600"/>
            </a:pPr>
            <a:r>
              <a:t>They are “things”: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Strings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Numbers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Booleans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Objects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Arrays*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t>They are composed of </a:t>
            </a:r>
            <a:r>
              <a:rPr b="1"/>
              <a:t>names</a:t>
            </a:r>
            <a:r>
              <a:t> and </a:t>
            </a:r>
            <a:r>
              <a:rPr b="1"/>
              <a:t>values</a:t>
            </a:r>
            <a:r>
              <a:t>.</a:t>
            </a:r>
          </a:p>
        </p:txBody>
      </p:sp>
      <p:pic>
        <p:nvPicPr>
          <p:cNvPr id="2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670" r="0" b="670"/>
          <a:stretch>
            <a:fillRect/>
          </a:stretch>
        </p:blipFill>
        <p:spPr>
          <a:xfrm>
            <a:off x="1770202" y="10817674"/>
            <a:ext cx="8331337" cy="2176356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rimitive Type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Primitive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tr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Strings</a:t>
            </a:r>
          </a:p>
        </p:txBody>
      </p:sp>
      <p:sp>
        <p:nvSpPr>
          <p:cNvPr id="224" name="Strings are collections of characters (think words and sentences).…"/>
          <p:cNvSpPr txBox="1"/>
          <p:nvPr>
            <p:ph type="body" idx="22"/>
          </p:nvPr>
        </p:nvSpPr>
        <p:spPr>
          <a:xfrm>
            <a:off x="1206500" y="3378215"/>
            <a:ext cx="21971000" cy="3606863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Strings are collections of characters (think words and sentences).</a:t>
            </a:r>
          </a:p>
          <a:p>
            <a:pPr lvl="1" marL="1066800" indent="-457200">
              <a:spcBef>
                <a:spcPts val="800"/>
              </a:spcBef>
              <a:defRPr sz="4600"/>
            </a:pPr>
            <a:r>
              <a:t>Like the ones you type in a Google search bar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t>Quotation marks tell the computer that the value is a String.</a:t>
            </a:r>
          </a:p>
        </p:txBody>
      </p:sp>
      <p:pic>
        <p:nvPicPr>
          <p:cNvPr id="22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411701" y="7547240"/>
            <a:ext cx="13876574" cy="2914954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Numb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Numbers</a:t>
            </a:r>
          </a:p>
        </p:txBody>
      </p:sp>
      <p:sp>
        <p:nvSpPr>
          <p:cNvPr id="228" name="Numbers are…numbers…🤯…"/>
          <p:cNvSpPr txBox="1"/>
          <p:nvPr>
            <p:ph type="body" idx="22"/>
          </p:nvPr>
        </p:nvSpPr>
        <p:spPr>
          <a:xfrm>
            <a:off x="1206500" y="3378215"/>
            <a:ext cx="21971000" cy="5600157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Numbers are…numbers…🤯</a:t>
            </a:r>
          </a:p>
          <a:p>
            <a:pPr marL="457200" indent="-457200">
              <a:defRPr sz="4600"/>
            </a:pPr>
            <a:r>
              <a:t>They can be integers (whole numbers) or decimals.</a:t>
            </a:r>
          </a:p>
          <a:p>
            <a:pPr marL="457200" indent="-457200">
              <a:defRPr sz="4600"/>
            </a:pPr>
            <a:r>
              <a:t>They can be positive or negative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t>There are a couple of weird special numbers, but we are not going to worry about those right now.</a:t>
            </a:r>
          </a:p>
        </p:txBody>
      </p:sp>
      <p:pic>
        <p:nvPicPr>
          <p:cNvPr id="22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960088" y="9213036"/>
            <a:ext cx="12779800" cy="3624912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Boolea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Booleans</a:t>
            </a:r>
          </a:p>
        </p:txBody>
      </p:sp>
      <p:sp>
        <p:nvSpPr>
          <p:cNvPr id="232" name="Booleans can have 1 of 2 values…true (yes) or false (no)…"/>
          <p:cNvSpPr txBox="1"/>
          <p:nvPr>
            <p:ph type="body" idx="22"/>
          </p:nvPr>
        </p:nvSpPr>
        <p:spPr>
          <a:xfrm>
            <a:off x="1206500" y="3378215"/>
            <a:ext cx="21971000" cy="5600157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Booleans can have 1 of 2 values…true (yes) or false (no)</a:t>
            </a:r>
          </a:p>
          <a:p>
            <a:pPr marL="457200" indent="-457200">
              <a:defRPr sz="4600"/>
            </a:pPr>
            <a:r>
              <a:t>Analogy - Booleans are like light switches; there are only two possible states, no in-between.</a:t>
            </a:r>
          </a:p>
          <a:p>
            <a:pPr marL="457200" indent="-457200">
              <a:defRPr sz="4600"/>
            </a:pPr>
            <a:r>
              <a:t>True and False are </a:t>
            </a:r>
            <a:r>
              <a:rPr b="1"/>
              <a:t>keywords</a:t>
            </a:r>
            <a:r>
              <a:t> and, unlike strings, don’t require any special syntax or quotes for the computer to interpret and use them.</a:t>
            </a:r>
          </a:p>
        </p:txBody>
      </p:sp>
      <p:pic>
        <p:nvPicPr>
          <p:cNvPr id="23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64461" y="9169168"/>
            <a:ext cx="12171451" cy="3624912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MG JavaScript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OMG JavaScript!</a:t>
            </a:r>
          </a:p>
        </p:txBody>
      </p:sp>
      <p:sp>
        <p:nvSpPr>
          <p:cNvPr id="172" name="Prepare to become true coders!"/>
          <p:cNvSpPr txBox="1"/>
          <p:nvPr>
            <p:ph type="body" idx="21"/>
          </p:nvPr>
        </p:nvSpPr>
        <p:spPr>
          <a:xfrm>
            <a:off x="1206500" y="11968808"/>
            <a:ext cx="21971000" cy="85221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Prepare to become true coders!</a:t>
            </a:r>
          </a:p>
        </p:txBody>
      </p:sp>
      <p:pic>
        <p:nvPicPr>
          <p:cNvPr id="173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0416" y="3781437"/>
            <a:ext cx="15239306" cy="7253910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Variable Assignmen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Assignment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Variable Basics (Syntax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Basics (Syntax)</a:t>
            </a:r>
          </a:p>
        </p:txBody>
      </p:sp>
      <p:pic>
        <p:nvPicPr>
          <p:cNvPr id="23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944739" y="3804568"/>
            <a:ext cx="16494352" cy="4259864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grpSp>
        <p:nvGrpSpPr>
          <p:cNvPr id="242" name="Group"/>
          <p:cNvGrpSpPr/>
          <p:nvPr/>
        </p:nvGrpSpPr>
        <p:grpSpPr>
          <a:xfrm>
            <a:off x="11769721" y="7197870"/>
            <a:ext cx="8654051" cy="3992627"/>
            <a:chOff x="0" y="0"/>
            <a:chExt cx="8654050" cy="3992627"/>
          </a:xfrm>
        </p:grpSpPr>
        <p:sp>
          <p:nvSpPr>
            <p:cNvPr id="239" name="TextBox 20"/>
            <p:cNvSpPr txBox="1"/>
            <p:nvPr/>
          </p:nvSpPr>
          <p:spPr>
            <a:xfrm>
              <a:off x="0" y="2849344"/>
              <a:ext cx="8654051" cy="1143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Be sure to notice the quotes (“”), </a:t>
              </a:r>
            </a:p>
            <a:p>
              <a:pPr defTabSz="9144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which convey that Snow White is a </a:t>
              </a:r>
              <a:r>
                <a:rPr u="sng"/>
                <a:t>string</a:t>
              </a:r>
              <a:r>
                <a:t>.</a:t>
              </a:r>
            </a:p>
          </p:txBody>
        </p:sp>
        <p:sp>
          <p:nvSpPr>
            <p:cNvPr id="240" name="Straight Arrow Connector 21"/>
            <p:cNvSpPr/>
            <p:nvPr/>
          </p:nvSpPr>
          <p:spPr>
            <a:xfrm flipV="1">
              <a:off x="6133053" y="0"/>
              <a:ext cx="1" cy="2357279"/>
            </a:xfrm>
            <a:prstGeom prst="line">
              <a:avLst/>
            </a:prstGeom>
            <a:noFill/>
            <a:ln w="177800" cap="flat">
              <a:solidFill>
                <a:srgbClr val="FF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1" name="Straight Arrow Connector 30"/>
            <p:cNvSpPr/>
            <p:nvPr/>
          </p:nvSpPr>
          <p:spPr>
            <a:xfrm flipV="1">
              <a:off x="2010780" y="0"/>
              <a:ext cx="1" cy="2357279"/>
            </a:xfrm>
            <a:prstGeom prst="line">
              <a:avLst/>
            </a:prstGeom>
            <a:noFill/>
            <a:ln w="177800" cap="flat">
              <a:solidFill>
                <a:srgbClr val="FF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47" name="Activity: Variable Assignment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Variable Assignment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10 min.</a:t>
            </a:r>
          </a:p>
        </p:txBody>
      </p:sp>
      <p:sp>
        <p:nvSpPr>
          <p:cNvPr id="248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249" name="Using the instructions in the `index.html` file, fill in the missing JavaScript code to create variables.…"/>
          <p:cNvSpPr txBox="1"/>
          <p:nvPr>
            <p:ph type="body" idx="25"/>
          </p:nvPr>
        </p:nvSpPr>
        <p:spPr>
          <a:xfrm>
            <a:off x="1364568" y="4258856"/>
            <a:ext cx="21971001" cy="7010416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5800"/>
              </a:spcBef>
              <a:defRPr sz="4000"/>
            </a:pPr>
            <a:r>
              <a:t>Using the instructions in the `index.html` file, fill in the missing JavaScript code to create variables.</a:t>
            </a:r>
          </a:p>
          <a:p>
            <a:pPr marL="457200" indent="-457200">
              <a:spcBef>
                <a:spcPts val="5800"/>
              </a:spcBef>
              <a:defRPr sz="4000"/>
            </a:pPr>
            <a:r>
              <a:t>When you are done, open the file in Chrome and check the output.</a:t>
            </a:r>
          </a:p>
          <a:p>
            <a:pPr marL="457200" indent="-457200">
              <a:spcBef>
                <a:spcPts val="5800"/>
              </a:spcBef>
              <a:defRPr sz="4000"/>
            </a:pPr>
            <a:r>
              <a:t>If you successfully completed the activity, you should see a series of pop-up windows with text inside.</a:t>
            </a:r>
          </a:p>
          <a:p>
            <a:pPr marL="457200" indent="-457200">
              <a:spcBef>
                <a:spcPts val="5800"/>
              </a:spcBef>
              <a:defRPr sz="4000"/>
            </a:pPr>
            <a:r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Logs, Prints, Alert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Logs, Prints, Alerts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ad Little Bu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Sad Little Bug…</a:t>
            </a:r>
          </a:p>
        </p:txBody>
      </p:sp>
      <p:pic>
        <p:nvPicPr>
          <p:cNvPr id="25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115" r="0" b="115"/>
          <a:stretch>
            <a:fillRect/>
          </a:stretch>
        </p:blipFill>
        <p:spPr>
          <a:xfrm>
            <a:off x="8590160" y="5417482"/>
            <a:ext cx="7203720" cy="4192490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57" name="Content Placeholder 2"/>
          <p:cNvSpPr txBox="1"/>
          <p:nvPr/>
        </p:nvSpPr>
        <p:spPr>
          <a:xfrm>
            <a:off x="1063940" y="3726372"/>
            <a:ext cx="12793040" cy="130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algn="l" defTabSz="685800">
              <a:defRPr b="1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Hey Class!</a:t>
            </a:r>
            <a:endParaRPr sz="2400"/>
          </a:p>
          <a:p>
            <a:pPr indent="228600" algn="l" defTabSz="685800">
              <a:defRPr i="1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do you comfort a JavaScript bug?</a:t>
            </a:r>
          </a:p>
        </p:txBody>
      </p:sp>
      <p:sp>
        <p:nvSpPr>
          <p:cNvPr id="258" name="Content Placeholder 2"/>
          <p:cNvSpPr txBox="1"/>
          <p:nvPr/>
        </p:nvSpPr>
        <p:spPr>
          <a:xfrm>
            <a:off x="8842295" y="10769863"/>
            <a:ext cx="7015548" cy="967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algn="l" defTabSz="685800">
              <a:defRPr b="1"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You</a:t>
            </a:r>
            <a:r>
              <a:t> </a:t>
            </a:r>
            <a:r>
              <a:rPr u="sng"/>
              <a:t>“console”</a:t>
            </a:r>
            <a:r>
              <a:rPr b="0"/>
              <a:t> it!</a:t>
            </a:r>
          </a:p>
        </p:txBody>
      </p:sp>
      <p:sp>
        <p:nvSpPr>
          <p:cNvPr id="259" name="Content Placeholder 2"/>
          <p:cNvSpPr txBox="1"/>
          <p:nvPr/>
        </p:nvSpPr>
        <p:spPr>
          <a:xfrm>
            <a:off x="8842295" y="11949690"/>
            <a:ext cx="7015548" cy="1120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228600" defTabSz="685800">
              <a:defRPr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7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7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  <p:bldP build="whole" bldLvl="1" animBg="1" rev="0" advAuto="0" spid="259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ad Little Bug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Sad Little Bug…</a:t>
            </a:r>
          </a:p>
        </p:txBody>
      </p:sp>
      <p:sp>
        <p:nvSpPr>
          <p:cNvPr id="262" name="Content Placeholder 2"/>
          <p:cNvSpPr txBox="1"/>
          <p:nvPr/>
        </p:nvSpPr>
        <p:spPr>
          <a:xfrm>
            <a:off x="1206500" y="5774501"/>
            <a:ext cx="21971001" cy="277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Don’t worry!</a:t>
            </a:r>
          </a:p>
          <a:p>
            <a:pPr indent="228600" defTabSz="685800">
              <a:defRPr b="1"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sz="6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was a </a:t>
            </a:r>
            <a:r>
              <a:rPr b="1" u="sng"/>
              <a:t>hilarious</a:t>
            </a:r>
            <a:r>
              <a:t> joke…that will make sense later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65" name="Activity: Console vs. Alert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Console vs. Alert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10 min.</a:t>
            </a:r>
          </a:p>
        </p:txBody>
      </p:sp>
      <p:sp>
        <p:nvSpPr>
          <p:cNvPr id="266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267" name="Using the index.html file as a guide, modify the code so that it logs to the console instead of displaying alert messages to the user.…"/>
          <p:cNvSpPr txBox="1"/>
          <p:nvPr>
            <p:ph type="body" idx="25"/>
          </p:nvPr>
        </p:nvSpPr>
        <p:spPr>
          <a:xfrm>
            <a:off x="1364568" y="4258856"/>
            <a:ext cx="21971001" cy="7010416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Using the index.html file as a guide, modify the code so that it logs to the console instead of displaying alert messages to the user.</a:t>
            </a:r>
          </a:p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Think about the differences between the 2 methods and how they might be used in different situations.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Alerts, Prompts, Confirm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Alerts, Prompts, Confirms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How to Learn J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Learn 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lerts, Prompts, Confir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Alerts, Prompts, Confirms</a:t>
            </a:r>
          </a:p>
        </p:txBody>
      </p:sp>
      <p:sp>
        <p:nvSpPr>
          <p:cNvPr id="274" name="Alerts, Confirms, and Prompts will create a popup box in the browser when run.…"/>
          <p:cNvSpPr txBox="1"/>
          <p:nvPr>
            <p:ph type="body" idx="22"/>
          </p:nvPr>
        </p:nvSpPr>
        <p:spPr>
          <a:xfrm>
            <a:off x="1206500" y="3378215"/>
            <a:ext cx="21971000" cy="2239963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Alerts, Confirms, and Prompts will create a popup box in the browser when run. </a:t>
            </a:r>
          </a:p>
          <a:p>
            <a:pPr marL="457200" indent="-457200">
              <a:defRPr sz="4600"/>
            </a:pPr>
            <a:r>
              <a:t>These are also useful for development and debugging.</a:t>
            </a:r>
          </a:p>
        </p:txBody>
      </p:sp>
      <p:pic>
        <p:nvPicPr>
          <p:cNvPr id="27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606895" y="9392658"/>
            <a:ext cx="11486111" cy="3557505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745" t="0" r="0" b="0"/>
          <a:stretch>
            <a:fillRect/>
          </a:stretch>
        </p:blipFill>
        <p:spPr>
          <a:xfrm>
            <a:off x="1303364" y="6383055"/>
            <a:ext cx="6307938" cy="2213003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9542784" y="6383055"/>
            <a:ext cx="5309635" cy="2228151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8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18066455" y="6383055"/>
            <a:ext cx="4456301" cy="2228151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79" name="Straight Arrow Connector 12"/>
          <p:cNvSpPr/>
          <p:nvPr/>
        </p:nvSpPr>
        <p:spPr>
          <a:xfrm flipH="1" flipV="1">
            <a:off x="7807234" y="8739016"/>
            <a:ext cx="1792488" cy="1002320"/>
          </a:xfrm>
          <a:prstGeom prst="line">
            <a:avLst/>
          </a:prstGeom>
          <a:ln w="1397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0" name="Straight Arrow Connector 12"/>
          <p:cNvSpPr/>
          <p:nvPr/>
        </p:nvSpPr>
        <p:spPr>
          <a:xfrm flipH="1" flipV="1">
            <a:off x="13330888" y="8783922"/>
            <a:ext cx="196942" cy="2129242"/>
          </a:xfrm>
          <a:prstGeom prst="line">
            <a:avLst/>
          </a:prstGeom>
          <a:ln w="1397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1" name="Straight Arrow Connector 12"/>
          <p:cNvSpPr/>
          <p:nvPr/>
        </p:nvSpPr>
        <p:spPr>
          <a:xfrm flipV="1">
            <a:off x="16768875" y="9008722"/>
            <a:ext cx="3057948" cy="3575979"/>
          </a:xfrm>
          <a:prstGeom prst="line">
            <a:avLst/>
          </a:prstGeom>
          <a:ln w="1397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284" name="Activity: Prompts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Prompts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285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286" name="Write JavaScript code that does the following:…"/>
          <p:cNvSpPr txBox="1"/>
          <p:nvPr>
            <p:ph type="body" idx="25"/>
          </p:nvPr>
        </p:nvSpPr>
        <p:spPr>
          <a:xfrm>
            <a:off x="1364568" y="4258856"/>
            <a:ext cx="21971001" cy="7010416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Write JavaScript code that does the following: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Using a confirm, ask the user, "Do you like sushi?" Store their response in a variable.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Using a prompt, ask the user, "What kind of sushi do you like?" Store their response in a variable.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Alert both variables to the screen.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ocument Writ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 Write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Document 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 Write</a:t>
            </a:r>
          </a:p>
        </p:txBody>
      </p:sp>
      <p:sp>
        <p:nvSpPr>
          <p:cNvPr id="291" name="We can also use JavaScript to directly write to the HTML page itself using document.write( ).…"/>
          <p:cNvSpPr txBox="1"/>
          <p:nvPr>
            <p:ph type="body" idx="22"/>
          </p:nvPr>
        </p:nvSpPr>
        <p:spPr>
          <a:xfrm>
            <a:off x="1206500" y="3378215"/>
            <a:ext cx="21971000" cy="2239963"/>
          </a:xfrm>
          <a:prstGeom prst="rect">
            <a:avLst/>
          </a:prstGeom>
        </p:spPr>
        <p:txBody>
          <a:bodyPr/>
          <a:lstStyle/>
          <a:p>
            <a:pPr marL="406908" indent="-406908" defTabSz="2170121">
              <a:spcBef>
                <a:spcPts val="4000"/>
              </a:spcBef>
              <a:defRPr sz="4093"/>
            </a:pPr>
            <a:r>
              <a:t>We can also use JavaScript to directly write to the HTML page itself using document.write( ).</a:t>
            </a:r>
          </a:p>
          <a:p>
            <a:pPr marL="406908" indent="-406908" defTabSz="2170121">
              <a:spcBef>
                <a:spcPts val="4000"/>
              </a:spcBef>
              <a:defRPr sz="4093"/>
            </a:pPr>
            <a:r>
              <a:t>Later we will go over much more advanced approaches for writing HTML using JavaScript.</a:t>
            </a:r>
          </a:p>
        </p:txBody>
      </p:sp>
      <p:pic>
        <p:nvPicPr>
          <p:cNvPr id="29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32328" y="6875505"/>
            <a:ext cx="8973224" cy="4831737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9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755608" y="8504745"/>
            <a:ext cx="9040978" cy="1573257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If / If Else / Els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/ If Else / 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If/Else Stat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  <p:sp>
        <p:nvSpPr>
          <p:cNvPr id="300" name="If/Else statements are critical to creating dynamic web apps…"/>
          <p:cNvSpPr txBox="1"/>
          <p:nvPr>
            <p:ph type="body" idx="22"/>
          </p:nvPr>
        </p:nvSpPr>
        <p:spPr>
          <a:xfrm>
            <a:off x="1206500" y="3378215"/>
            <a:ext cx="21971000" cy="2239963"/>
          </a:xfrm>
          <a:prstGeom prst="rect">
            <a:avLst/>
          </a:prstGeom>
        </p:spPr>
        <p:txBody>
          <a:bodyPr/>
          <a:lstStyle/>
          <a:p>
            <a:pPr marL="388620" indent="-388620" defTabSz="2072588">
              <a:spcBef>
                <a:spcPts val="3800"/>
              </a:spcBef>
              <a:defRPr sz="3910"/>
            </a:pPr>
            <a:r>
              <a:t>If/Else statements are </a:t>
            </a:r>
            <a:r>
              <a:rPr u="sng"/>
              <a:t>critical</a:t>
            </a:r>
            <a:r>
              <a:t> to creating dynamic web apps</a:t>
            </a:r>
          </a:p>
          <a:p>
            <a:pPr marL="388620" indent="-388620" defTabSz="2072588">
              <a:spcBef>
                <a:spcPts val="3800"/>
              </a:spcBef>
              <a:defRPr sz="3910"/>
            </a:pPr>
            <a:r>
              <a:t>Each statement is composed of an if, else-if and/or else (keyword), a </a:t>
            </a:r>
            <a:r>
              <a:rPr u="sng"/>
              <a:t>condition</a:t>
            </a:r>
            <a:r>
              <a:t>, and the resulting code of that condition in { } (braces or curly brackets) </a:t>
            </a:r>
          </a:p>
        </p:txBody>
      </p:sp>
      <p:pic>
        <p:nvPicPr>
          <p:cNvPr id="30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861880" y="7080222"/>
            <a:ext cx="16660312" cy="4831736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04" name="Activity: Conditionals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Conditionals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305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06" name="Create a website (from scratch) that asks users if they eat steak.…"/>
          <p:cNvSpPr txBox="1"/>
          <p:nvPr>
            <p:ph type="body" idx="25"/>
          </p:nvPr>
        </p:nvSpPr>
        <p:spPr>
          <a:xfrm>
            <a:off x="1364568" y="4258856"/>
            <a:ext cx="21971001" cy="3838757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Create a website (from scratch) that asks users if they eat steak.</a:t>
            </a:r>
          </a:p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If they respond with "yes", write the following to the page: "Here’s a Steak Sandwich!"</a:t>
            </a:r>
          </a:p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If they respond with "no", write the following to the page: "Here’s a Tofu Stir-Fry!"</a:t>
            </a:r>
          </a:p>
        </p:txBody>
      </p:sp>
      <p:sp>
        <p:nvSpPr>
          <p:cNvPr id="307" name="Bonus:"/>
          <p:cNvSpPr txBox="1"/>
          <p:nvPr/>
        </p:nvSpPr>
        <p:spPr>
          <a:xfrm>
            <a:off x="1364568" y="8201926"/>
            <a:ext cx="21971001" cy="8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4200">
                <a:solidFill>
                  <a:srgbClr val="000000"/>
                </a:solidFill>
              </a:defRPr>
            </a:lvl1pPr>
          </a:lstStyle>
          <a:p>
            <a:pPr/>
            <a:r>
              <a:t>Bonus:</a:t>
            </a:r>
          </a:p>
        </p:txBody>
      </p:sp>
      <p:sp>
        <p:nvSpPr>
          <p:cNvPr id="308" name="Ask what the user’s birth year is.…"/>
          <p:cNvSpPr txBox="1"/>
          <p:nvPr/>
        </p:nvSpPr>
        <p:spPr>
          <a:xfrm>
            <a:off x="1364568" y="9328295"/>
            <a:ext cx="21971001" cy="3838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8000" indent="-508000" algn="l">
              <a:lnSpc>
                <a:spcPct val="110000"/>
              </a:lnSpc>
              <a:spcBef>
                <a:spcPts val="5800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t>Ask what the user’s birth year is.</a:t>
            </a:r>
          </a:p>
          <a:p>
            <a:pPr lvl="1" marL="1117600" indent="-508000" algn="l">
              <a:lnSpc>
                <a:spcPct val="110000"/>
              </a:lnSpc>
              <a:spcBef>
                <a:spcPts val="700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t>If they are under 21, alert the following: "No Sake for you!”</a:t>
            </a:r>
          </a:p>
          <a:p>
            <a:pPr lvl="1" marL="1117600" indent="-508000" algn="l">
              <a:lnSpc>
                <a:spcPct val="110000"/>
              </a:lnSpc>
              <a:spcBef>
                <a:spcPts val="700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t>If they are over 21, alert the following: “Sake Sake Sake!”</a:t>
            </a:r>
          </a:p>
          <a:p>
            <a:pPr lvl="1" marL="1117600" indent="-508000" algn="l">
              <a:lnSpc>
                <a:spcPct val="110000"/>
              </a:lnSpc>
              <a:spcBef>
                <a:spcPts val="700"/>
              </a:spcBef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t>If they are 21, alert the following: “You inched by! Sake!”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11" name="Activity: Conditionals Cont.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Conditionals Cont.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312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13" name="Open the file in the class repo…"/>
          <p:cNvSpPr txBox="1"/>
          <p:nvPr>
            <p:ph type="body" idx="25"/>
          </p:nvPr>
        </p:nvSpPr>
        <p:spPr>
          <a:xfrm>
            <a:off x="1364568" y="4258856"/>
            <a:ext cx="21971001" cy="3838757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Open the file in the class repo</a:t>
            </a:r>
          </a:p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Together, lets go through and predict what the result of each “conditional” statement will be.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Your Brain on JavaScrip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Brain on JavaScript…</a:t>
            </a:r>
          </a:p>
        </p:txBody>
      </p:sp>
      <p:pic>
        <p:nvPicPr>
          <p:cNvPr id="17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6762" b="27647"/>
          <a:stretch>
            <a:fillRect/>
          </a:stretch>
        </p:blipFill>
        <p:spPr>
          <a:xfrm>
            <a:off x="3944739" y="3576703"/>
            <a:ext cx="16494352" cy="9599542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mpound Type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Compound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Arrays</a:t>
            </a:r>
          </a:p>
        </p:txBody>
      </p:sp>
      <p:sp>
        <p:nvSpPr>
          <p:cNvPr id="318" name="Arrays are a list of things…"/>
          <p:cNvSpPr txBox="1"/>
          <p:nvPr>
            <p:ph type="body" idx="22"/>
          </p:nvPr>
        </p:nvSpPr>
        <p:spPr>
          <a:xfrm>
            <a:off x="1206500" y="3378215"/>
            <a:ext cx="21971000" cy="2326280"/>
          </a:xfrm>
          <a:prstGeom prst="rect">
            <a:avLst/>
          </a:prstGeom>
        </p:spPr>
        <p:txBody>
          <a:bodyPr/>
          <a:lstStyle>
            <a:lvl1pPr marL="457200" indent="-457200">
              <a:defRPr sz="4600"/>
            </a:lvl1pPr>
            <a:lvl2pPr marL="1066800" indent="-457200">
              <a:spcBef>
                <a:spcPts val="800"/>
              </a:spcBef>
              <a:defRPr sz="4600"/>
            </a:lvl2pPr>
          </a:lstStyle>
          <a:p>
            <a:pPr/>
            <a:r>
              <a:t>Arrays are a list of things</a:t>
            </a:r>
          </a:p>
          <a:p>
            <a:pPr lvl="1"/>
            <a:r>
              <a:t>Like the list of search suggestions you see in Google search as you type</a:t>
            </a:r>
          </a:p>
        </p:txBody>
      </p:sp>
      <p:pic>
        <p:nvPicPr>
          <p:cNvPr id="3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309972" y="6601797"/>
            <a:ext cx="10080060" cy="5584259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Arr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Arrays</a:t>
            </a:r>
          </a:p>
        </p:txBody>
      </p:sp>
      <p:sp>
        <p:nvSpPr>
          <p:cNvPr id="322" name="Arrays are identified by brackets ([ ]) and the elements within an array are separated by a comma (,)…"/>
          <p:cNvSpPr txBox="1"/>
          <p:nvPr>
            <p:ph type="body" idx="22"/>
          </p:nvPr>
        </p:nvSpPr>
        <p:spPr>
          <a:xfrm>
            <a:off x="1206500" y="3378215"/>
            <a:ext cx="21971000" cy="3696269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Arrays are identified by brackets ([ ]) and the elements within an array are separated by a comma (,)</a:t>
            </a:r>
          </a:p>
          <a:p>
            <a:pPr marL="457200" indent="-457200">
              <a:defRPr sz="4600"/>
            </a:pPr>
            <a:r>
              <a:t>Arrays cam hold lists of any type of value (strings, numbers, etc…., even other arrays)</a:t>
            </a:r>
          </a:p>
        </p:txBody>
      </p:sp>
      <p:pic>
        <p:nvPicPr>
          <p:cNvPr id="32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4753" y="8115726"/>
            <a:ext cx="10130702" cy="2543932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he Zoo P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Zoo Pen</a:t>
            </a:r>
          </a:p>
        </p:txBody>
      </p:sp>
      <p:sp>
        <p:nvSpPr>
          <p:cNvPr id="326" name="Items in an array are identified by their index.…"/>
          <p:cNvSpPr txBox="1"/>
          <p:nvPr>
            <p:ph type="body" idx="22"/>
          </p:nvPr>
        </p:nvSpPr>
        <p:spPr>
          <a:xfrm>
            <a:off x="1206500" y="3378215"/>
            <a:ext cx="21971000" cy="3696269"/>
          </a:xfrm>
          <a:prstGeom prst="rect">
            <a:avLst/>
          </a:prstGeom>
        </p:spPr>
        <p:txBody>
          <a:bodyPr/>
          <a:lstStyle/>
          <a:p>
            <a:pPr marL="457200" indent="-457200">
              <a:defRPr sz="4600"/>
            </a:pPr>
            <a:r>
              <a:t>Items in an array are identified by their </a:t>
            </a:r>
            <a:r>
              <a:rPr b="1"/>
              <a:t>index</a:t>
            </a:r>
            <a:r>
              <a:t>.</a:t>
            </a:r>
          </a:p>
          <a:p>
            <a:pPr lvl="1" marL="1066800" indent="-457200">
              <a:defRPr sz="4600"/>
            </a:pPr>
            <a:r>
              <a:t>This is a number that determines where in the array they are located.</a:t>
            </a:r>
          </a:p>
          <a:p>
            <a:pPr marL="457200" indent="-457200">
              <a:defRPr sz="4600"/>
            </a:pPr>
            <a:r>
              <a:t>Indexes (i.e. indices) are </a:t>
            </a:r>
            <a:r>
              <a:rPr b="1"/>
              <a:t>0-indexed</a:t>
            </a:r>
            <a:r>
              <a:t>.</a:t>
            </a:r>
          </a:p>
        </p:txBody>
      </p:sp>
      <p:pic>
        <p:nvPicPr>
          <p:cNvPr id="327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636248" y="7971786"/>
            <a:ext cx="13111216" cy="3946744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he Zoo Pen (Code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Zoo Pen (Coded)</a:t>
            </a:r>
          </a:p>
        </p:txBody>
      </p:sp>
      <p:pic>
        <p:nvPicPr>
          <p:cNvPr id="33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794317" y="4147673"/>
            <a:ext cx="13111216" cy="3946744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3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793171" y="9761327"/>
            <a:ext cx="15113507" cy="1908451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36" name="Activity: Arrays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Arrays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337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38" name="Take a few moments to look over the code in the file…"/>
          <p:cNvSpPr txBox="1"/>
          <p:nvPr>
            <p:ph type="body" idx="25"/>
          </p:nvPr>
        </p:nvSpPr>
        <p:spPr>
          <a:xfrm>
            <a:off x="1364568" y="4258856"/>
            <a:ext cx="21971001" cy="3838757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Take a few moments to look over the code in the file</a:t>
            </a:r>
          </a:p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Above each console.log(), write a comment predicting what the output will be.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41" name="Activity: Arrays Cont.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Arrays Cont.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15 min.</a:t>
            </a:r>
          </a:p>
        </p:txBody>
      </p:sp>
      <p:sp>
        <p:nvSpPr>
          <p:cNvPr id="342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43" name="Create a website that accomplishes the following:…"/>
          <p:cNvSpPr txBox="1"/>
          <p:nvPr>
            <p:ph type="body" idx="25"/>
          </p:nvPr>
        </p:nvSpPr>
        <p:spPr>
          <a:xfrm>
            <a:off x="1364568" y="4258856"/>
            <a:ext cx="21971001" cy="6702517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Create a website that accomplishes the following: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Create an array of your favorite bands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Prompt the user for their favorite band.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If it is one of your favorites, alert: “YEAH I LOVE THEM!”</a:t>
            </a:r>
          </a:p>
          <a:p>
            <a:pPr lvl="1" marL="1117600" indent="-508000">
              <a:lnSpc>
                <a:spcPct val="110000"/>
              </a:lnSpc>
              <a:spcBef>
                <a:spcPts val="5800"/>
              </a:spcBef>
              <a:defRPr sz="4000"/>
            </a:pPr>
            <a:r>
              <a:t>If it is NOT one of your favorites, alert: “Nah. They’re pretty lame.”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me to Take Note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 to Take Notes…</a:t>
            </a:r>
          </a:p>
        </p:txBody>
      </p:sp>
      <p:pic>
        <p:nvPicPr>
          <p:cNvPr id="18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318627" y="3576703"/>
            <a:ext cx="11746575" cy="9599542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Keep Organized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Organized!</a:t>
            </a:r>
          </a:p>
        </p:txBody>
      </p:sp>
      <p:pic>
        <p:nvPicPr>
          <p:cNvPr id="18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512281" y="3576703"/>
            <a:ext cx="15359268" cy="9599542"/>
          </a:xfrm>
          <a:prstGeom prst="rect">
            <a:avLst/>
          </a:prstGeom>
          <a:ln w="63500">
            <a:solidFill>
              <a:srgbClr val="929292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Overall T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 Tips</a:t>
            </a:r>
          </a:p>
        </p:txBody>
      </p:sp>
      <p:sp>
        <p:nvSpPr>
          <p:cNvPr id="187" name="Review Immediately: We’ll be building upon these concepts quickly. The firmer your grasp now, the better off you’ll be.…"/>
          <p:cNvSpPr txBox="1"/>
          <p:nvPr>
            <p:ph type="body" idx="22"/>
          </p:nvPr>
        </p:nvSpPr>
        <p:spPr>
          <a:xfrm>
            <a:off x="1206500" y="3378215"/>
            <a:ext cx="21971000" cy="9126301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8000"/>
              </a:spcBef>
              <a:defRPr sz="4600"/>
            </a:pPr>
            <a:r>
              <a:rPr b="1"/>
              <a:t>Review Immediately:</a:t>
            </a:r>
            <a:r>
              <a:t> We’ll be building upon these concepts quickly. The firmer your grasp now, the better off you’ll be.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rPr b="1"/>
              <a:t>Re-do the exercises in class:</a:t>
            </a:r>
            <a:r>
              <a:t> Don’t just re-read! Actually spend the time to re-do them from scratch on your own.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rPr b="1"/>
              <a:t>Get Help:</a:t>
            </a:r>
            <a:r>
              <a:t> Ask conceptual questions. Ask specific questions. Just keep asking questions!</a:t>
            </a:r>
          </a:p>
          <a:p>
            <a:pPr marL="457200" indent="-457200">
              <a:spcBef>
                <a:spcPts val="8000"/>
              </a:spcBef>
              <a:defRPr sz="4600"/>
            </a:pPr>
            <a:r>
              <a:rPr b="1"/>
              <a:t>Don’t be Afraid:</a:t>
            </a:r>
            <a:r>
              <a:t> You will get this. It will take time, but you will get this. Just keep at it. Patience will pay off.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190" name="Activity: Code Dissection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Code Dissection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10 min.</a:t>
            </a:r>
          </a:p>
        </p:txBody>
      </p:sp>
      <p:sp>
        <p:nvSpPr>
          <p:cNvPr id="191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192" name="Open the index.html file, from the class repo, in Chrome and observe what happens…"/>
          <p:cNvSpPr txBox="1"/>
          <p:nvPr>
            <p:ph type="body" idx="25"/>
          </p:nvPr>
        </p:nvSpPr>
        <p:spPr>
          <a:xfrm>
            <a:off x="1364568" y="4258856"/>
            <a:ext cx="21971001" cy="4421855"/>
          </a:xfrm>
          <a:prstGeom prst="rect">
            <a:avLst/>
          </a:prstGeom>
        </p:spPr>
        <p:txBody>
          <a:bodyPr/>
          <a:lstStyle/>
          <a:p>
            <a:pPr marL="457200" indent="-457200"/>
            <a:r>
              <a:t>Open the index.html file, from the class repo, in Chrome and observe what happens</a:t>
            </a:r>
          </a:p>
          <a:p>
            <a:pPr marL="457200" indent="-457200"/>
            <a:r>
              <a:t>Try looking at the code and explaining, in your own words, how it works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rPr b="1"/>
              <a:t>P.S. - </a:t>
            </a:r>
            <a:r>
              <a:t>We have not covered JavaScript before, but a big part of being a developer is examining/learning on the fly!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hat is JavaScript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JavaScript?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